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50"/>
  </p:notesMasterIdLst>
  <p:handoutMasterIdLst>
    <p:handoutMasterId r:id="rId51"/>
  </p:handoutMasterIdLst>
  <p:sldIdLst>
    <p:sldId id="294" r:id="rId2"/>
    <p:sldId id="261" r:id="rId3"/>
    <p:sldId id="358" r:id="rId4"/>
    <p:sldId id="275" r:id="rId5"/>
    <p:sldId id="333" r:id="rId6"/>
    <p:sldId id="334" r:id="rId7"/>
    <p:sldId id="335" r:id="rId8"/>
    <p:sldId id="337" r:id="rId9"/>
    <p:sldId id="278" r:id="rId10"/>
    <p:sldId id="279" r:id="rId11"/>
    <p:sldId id="280" r:id="rId12"/>
    <p:sldId id="292" r:id="rId13"/>
    <p:sldId id="372" r:id="rId14"/>
    <p:sldId id="351" r:id="rId15"/>
    <p:sldId id="353" r:id="rId16"/>
    <p:sldId id="373" r:id="rId17"/>
    <p:sldId id="354" r:id="rId18"/>
    <p:sldId id="296" r:id="rId19"/>
    <p:sldId id="356" r:id="rId20"/>
    <p:sldId id="359" r:id="rId21"/>
    <p:sldId id="360" r:id="rId22"/>
    <p:sldId id="361" r:id="rId23"/>
    <p:sldId id="362" r:id="rId24"/>
    <p:sldId id="363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26" r:id="rId33"/>
    <p:sldId id="295" r:id="rId34"/>
    <p:sldId id="325" r:id="rId35"/>
    <p:sldId id="309" r:id="rId36"/>
    <p:sldId id="344" r:id="rId37"/>
    <p:sldId id="310" r:id="rId38"/>
    <p:sldId id="311" r:id="rId39"/>
    <p:sldId id="313" r:id="rId40"/>
    <p:sldId id="315" r:id="rId41"/>
    <p:sldId id="316" r:id="rId42"/>
    <p:sldId id="317" r:id="rId43"/>
    <p:sldId id="318" r:id="rId44"/>
    <p:sldId id="342" r:id="rId45"/>
    <p:sldId id="348" r:id="rId46"/>
    <p:sldId id="349" r:id="rId47"/>
    <p:sldId id="350" r:id="rId48"/>
    <p:sldId id="371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14" d="100"/>
          <a:sy n="114" d="100"/>
        </p:scale>
        <p:origin x="11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F85C231-D7DA-4CC0-B954-59435FA80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54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CC6B17D-FA56-4C7A-B368-51F8F367D7FF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A6F357-C9D4-400F-AF46-73B868E0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852C42-3C49-4FE8-9D74-62528D5DE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6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C155-BAE4-438E-A8BB-8FC2DC883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9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DFC7C-3748-4650-A2C8-021FB4A10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5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A2E3-FF87-44F0-9D43-6B6EBEF85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3D8F90-DC37-4594-8460-C34688008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1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4C7B9-1A2C-4A20-8BED-28F2500B8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2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F0D484-F76B-453B-B543-41B8AF4A1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8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3C6CD-338D-4386-A30D-C6913276B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F56DFD-B73C-4B41-9F03-3EC9163FC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5D3B98-9995-43C4-8330-43A2F332C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D45D2E-CF87-4312-8A33-BFB2217A0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6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charset="0"/>
              </a:defRPr>
            </a:lvl1pPr>
            <a:extLst/>
          </a:lstStyle>
          <a:p>
            <a:pPr>
              <a:defRPr/>
            </a:pPr>
            <a:fld id="{CFCE76FF-3FDC-490B-8487-314F72646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7" r:id="rId2"/>
    <p:sldLayoutId id="2147483703" r:id="rId3"/>
    <p:sldLayoutId id="2147483698" r:id="rId4"/>
    <p:sldLayoutId id="2147483704" r:id="rId5"/>
    <p:sldLayoutId id="2147483699" r:id="rId6"/>
    <p:sldLayoutId id="2147483705" r:id="rId7"/>
    <p:sldLayoutId id="2147483706" r:id="rId8"/>
    <p:sldLayoutId id="2147483707" r:id="rId9"/>
    <p:sldLayoutId id="2147483700" r:id="rId10"/>
    <p:sldLayoutId id="21474837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global.com/spdji/en/indices/equity/dow-jones-industrial-averag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ckcharts.com/dowjon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ckcharts.com/sp500" TargetMode="External"/><Relationship Id="rId2" Type="http://schemas.openxmlformats.org/officeDocument/2006/relationships/hyperlink" Target="http://money.cnn.com/data/markets/sandp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tserussell.com/products/indices/russell-us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.valueline.com/research#list=products&amp;sec=list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Stock Market Indexes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If we want to know how the stock market did today, what should we look at?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Dow Jones Industrial Average?</a:t>
            </a:r>
          </a:p>
          <a:p>
            <a:pPr eaLnBrk="1" hangingPunct="1"/>
            <a:r>
              <a:rPr lang="en-US" altLang="en-US" dirty="0"/>
              <a:t>The S&amp;P 500 Index?</a:t>
            </a:r>
          </a:p>
          <a:p>
            <a:pPr eaLnBrk="1" hangingPunct="1"/>
            <a:r>
              <a:rPr lang="en-US" altLang="en-US" dirty="0"/>
              <a:t>The Nasdaq Composite Index?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EA50D3-DB29-44C3-85A6-D5A4567623A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    Price Weighting Index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Index Value</a:t>
            </a:r>
            <a:r>
              <a:rPr lang="en-US" altLang="en-US" baseline="-25000"/>
              <a:t>1</a:t>
            </a:r>
            <a:r>
              <a:rPr lang="en-US" altLang="en-US"/>
              <a:t> = (100 + 10)/2 = 55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(55 + 10)/2 = 32.5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= (32.5 - 55)/55 = - 40.9%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The index is down, but stock A gained 10% and stock B was unchanged.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87D10-87A8-487D-ABB4-40D7BF05CFA3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The Solution:  Adjust the Divisor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b="1"/>
              <a:t>Adjust the Divisor so that the index gives us the value it would have had without the split:</a:t>
            </a: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Before the Split, the index would have been: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110 + 10 = 120     and 120/2 = </a:t>
            </a:r>
            <a:r>
              <a:rPr lang="en-US" altLang="en-US" sz="2800" b="1"/>
              <a:t>60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After the Split, sum of prices Day 2 = 55 +10 = 65        	65/(adjusted divisor) = 60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 Adjusted Divisor = 1.083333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</a:t>
            </a:r>
          </a:p>
          <a:p>
            <a:pPr eaLnBrk="1" hangingPunct="1"/>
            <a:endParaRPr lang="en-US" alt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C9F96-3C82-4CA8-A271-F8FAF5CF6F0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The  Adjusted Divisor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From now on, we need to add the prices of the stocks in the index and divide by the adjusted divisor to get the index value.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We continue to use this adjusted divisor until another stock splits, or until one of the stocks in the index is replaced, or if there is a spin-off or an acquisition that alters the stock’s price.</a:t>
            </a: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                    </a:t>
            </a: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9B918-49D6-4A65-9365-2929463376F1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Price Weighting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 any major indexes use a Price Weighting System?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/>
              <a:t>		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/>
              <a:t>				</a:t>
            </a:r>
            <a:r>
              <a:rPr lang="en-US" altLang="en-US" sz="3600"/>
              <a:t>Yes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z="3600"/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3600"/>
              <a:t>The Dow Jones Industrial Average does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A40114-E54E-46FD-A543-12215EC468F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	DJIA: History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447800"/>
            <a:ext cx="76390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hlinkClick r:id="rId2"/>
              </a:rPr>
              <a:t>https://www.spglobal.com/spdji/en/indices/equity/dow-jones-industrial-average/</a:t>
            </a:r>
            <a:r>
              <a:rPr lang="en-US" altLang="en-US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Oldest barometer of the stock market.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Price Weighted Index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Started in 1896 by Charles Dow with 12 stocks.  (He and Jones started Dow Jones &amp; Company.)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GE was the last original stock in the index.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0F588-86B1-46DD-A8E9-BD5D012EF4C4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DJIA: Composition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Today, there are 30 Companies. </a:t>
            </a:r>
          </a:p>
          <a:p>
            <a:pPr eaLnBrk="1" hangingPunct="1"/>
            <a:r>
              <a:rPr lang="en-US" altLang="en-US" dirty="0"/>
              <a:t>Represent about 30% of the market value of U.S. Stocks</a:t>
            </a:r>
          </a:p>
          <a:p>
            <a:pPr eaLnBrk="1" hangingPunct="1"/>
            <a:r>
              <a:rPr lang="en-US" altLang="en-US" dirty="0"/>
              <a:t>All industries except utilities and transportation</a:t>
            </a:r>
          </a:p>
          <a:p>
            <a:pPr eaLnBrk="1" hangingPunct="1"/>
            <a:r>
              <a:rPr lang="en-US" altLang="en-US" dirty="0"/>
              <a:t>23 stocks trade on the NYSE</a:t>
            </a:r>
          </a:p>
          <a:p>
            <a:pPr eaLnBrk="1" hangingPunct="1"/>
            <a:r>
              <a:rPr lang="en-US" altLang="en-US" dirty="0"/>
              <a:t>7 stocks (AAPL, AMGN, MSFT, INTC, AMZN, HON, and CSCO) trade on NASDAQ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A265C-B7A3-4716-A5EE-BBE6CEA0CD7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DJIA: Composition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en-US" dirty="0"/>
              <a:t>As of January 1, 2025:</a:t>
            </a:r>
          </a:p>
          <a:p>
            <a:pPr eaLnBrk="1" hangingPunct="1">
              <a:buNone/>
            </a:pPr>
            <a:r>
              <a:rPr lang="en-US" altLang="en-US" dirty="0"/>
              <a:t>3M, Nike, American Express, Apple, Merck, Goldman Sachs, Boeing, Caterpillar, Chevron, Cisco, Coca-Cola,  Amgen, Salesforce, Amazon, Visa, Home Depot, Nvidia, IBM, Johnson &amp; Johnson, JP Morgan Chase, McDonald’s, Microsoft, Honeywell, Procter &amp; Gamble, Travelers, UnitedHealth Group, Verizon, Wal-Mart, Disney, Sherwin-Williams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6DC0C-6AC2-472F-ABAE-AAD42851A309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DJIA: Composition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Editors of the Dow Jones-owned WSJ select the stocks. </a:t>
            </a:r>
          </a:p>
          <a:p>
            <a:pPr lvl="1" eaLnBrk="1" hangingPunct="1"/>
            <a:r>
              <a:rPr lang="en-US" altLang="en-US" dirty="0"/>
              <a:t>Dow Jones is now a subsidiary of News Corp.</a:t>
            </a:r>
          </a:p>
          <a:p>
            <a:pPr eaLnBrk="1" hangingPunct="1"/>
            <a:r>
              <a:rPr lang="en-US" altLang="en-US" dirty="0"/>
              <a:t>What are their current prices?</a:t>
            </a:r>
          </a:p>
          <a:p>
            <a:pPr lvl="1" eaLnBrk="1" hangingPunct="1"/>
            <a:r>
              <a:rPr lang="en-US" altLang="en-US" dirty="0">
                <a:hlinkClick r:id="rId2"/>
              </a:rPr>
              <a:t>https://www.slickcharts.com/dowjones</a:t>
            </a:r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F0A7F-88A6-4E49-83C6-BC57709907D0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   Other Dow Jones </a:t>
            </a: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Price Weighted Indexes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Transportation (20 firms)</a:t>
            </a:r>
          </a:p>
          <a:p>
            <a:pPr lvl="1" eaLnBrk="1" hangingPunct="1"/>
            <a:r>
              <a:rPr lang="en-US" altLang="en-US" dirty="0"/>
              <a:t>Started in 1884</a:t>
            </a:r>
          </a:p>
          <a:p>
            <a:pPr eaLnBrk="1" hangingPunct="1"/>
            <a:r>
              <a:rPr lang="en-US" altLang="en-US" dirty="0"/>
              <a:t>Utilities (15 firms)</a:t>
            </a:r>
          </a:p>
          <a:p>
            <a:pPr lvl="1" eaLnBrk="1" hangingPunct="1"/>
            <a:r>
              <a:rPr lang="en-US" altLang="en-US" dirty="0"/>
              <a:t>Started in 1929</a:t>
            </a:r>
          </a:p>
          <a:p>
            <a:pPr eaLnBrk="1" hangingPunct="1"/>
            <a:r>
              <a:rPr lang="en-US" altLang="en-US" dirty="0"/>
              <a:t>Composite (65 firms)</a:t>
            </a:r>
          </a:p>
          <a:p>
            <a:pPr lvl="1" eaLnBrk="1" hangingPunct="1"/>
            <a:r>
              <a:rPr lang="en-US" altLang="en-US" dirty="0"/>
              <a:t>Stocks in the Industrial, Transportation and Utilities indexes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C2B0E-A794-4709-857A-2801CAE33204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      DJIA: Index Value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Suppose the Dow closes at 42,826.13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How did they arrive at this value?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                      </a:t>
            </a:r>
            <a:r>
              <a:rPr lang="en-US" altLang="en-US" sz="2000" dirty="0"/>
              <a:t>30</a:t>
            </a:r>
            <a:endParaRPr lang="en-US" alt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                      </a:t>
            </a:r>
            <a:r>
              <a:rPr lang="en-US" altLang="en-US" dirty="0">
                <a:sym typeface="Symbol" pitchFamily="18" charset="2"/>
              </a:rPr>
              <a:t>   </a:t>
            </a:r>
            <a:r>
              <a:rPr lang="en-US" altLang="en-US" dirty="0" err="1">
                <a:sym typeface="Symbol" pitchFamily="18" charset="2"/>
              </a:rPr>
              <a:t>P</a:t>
            </a:r>
            <a:r>
              <a:rPr lang="en-US" altLang="en-US" baseline="-25000" dirty="0" err="1">
                <a:sym typeface="Symbol" pitchFamily="18" charset="2"/>
              </a:rPr>
              <a:t>i,t</a:t>
            </a:r>
            <a:r>
              <a:rPr lang="en-US" altLang="en-US" baseline="-25000" dirty="0">
                <a:sym typeface="Symbol" pitchFamily="18" charset="2"/>
              </a:rPr>
              <a:t>  </a:t>
            </a:r>
            <a:endParaRPr lang="en-US" alt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                     </a:t>
            </a:r>
            <a:r>
              <a:rPr lang="en-US" altLang="en-US" sz="2000" dirty="0"/>
              <a:t>i = 1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DJIA </a:t>
            </a:r>
            <a:r>
              <a:rPr lang="en-US" altLang="en-US" dirty="0" err="1"/>
              <a:t>Index</a:t>
            </a:r>
            <a:r>
              <a:rPr lang="en-US" altLang="en-US" baseline="-25000" dirty="0" err="1"/>
              <a:t>t</a:t>
            </a:r>
            <a:r>
              <a:rPr lang="en-US" altLang="en-US" dirty="0"/>
              <a:t> = </a:t>
            </a:r>
            <a:r>
              <a:rPr lang="en-US" altLang="en-US" sz="2000" dirty="0"/>
              <a:t> ---------------------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000" dirty="0"/>
              <a:t>                                   </a:t>
            </a:r>
            <a:r>
              <a:rPr lang="en-US" altLang="en-US" dirty="0"/>
              <a:t>Adj. Divisor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74791-D2EE-49AA-8868-50D9DC56F88A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What We Need to Know to Understand an Index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number of stocks in the index.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types of stocks in the index.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weighting method used to calculate the index value.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2EEFB-123E-44BF-B160-FE551D86BAF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Cap Weighted Indexes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Market Capitalization = Market Value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DEFINITION: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#shares outstanding X Price per Share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FAC05-A420-400A-86FA-A1C5A8720B80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Index Value </a:t>
            </a:r>
            <a:r>
              <a:rPr lang="en-US" baseline="-25000">
                <a:solidFill>
                  <a:schemeClr val="tx2">
                    <a:satMod val="130000"/>
                  </a:schemeClr>
                </a:solidFill>
              </a:rPr>
              <a:t>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000"/>
              <a:t>                  n   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</a:t>
            </a:r>
            <a:r>
              <a:rPr lang="en-US" altLang="en-US">
                <a:sym typeface="Symbol" pitchFamily="18" charset="2"/>
              </a:rPr>
              <a:t>   (P </a:t>
            </a:r>
            <a:r>
              <a:rPr lang="en-US" altLang="en-US" baseline="-25000">
                <a:sym typeface="Symbol" pitchFamily="18" charset="2"/>
              </a:rPr>
              <a:t>i,t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x (#Out Shrs</a:t>
            </a:r>
            <a:r>
              <a:rPr lang="en-US" altLang="en-US" baseline="-25000">
                <a:sym typeface="Symbol" pitchFamily="18" charset="2"/>
              </a:rPr>
              <a:t>i,t </a:t>
            </a:r>
            <a:r>
              <a:rPr lang="en-US" altLang="en-US">
                <a:sym typeface="Symbol" pitchFamily="18" charset="2"/>
              </a:rPr>
              <a:t>)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</a:t>
            </a:r>
            <a:r>
              <a:rPr lang="en-US" altLang="en-US" sz="2000"/>
              <a:t>i = 1                                      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</a:t>
            </a:r>
            <a:r>
              <a:rPr lang="en-US" altLang="en-US" baseline="-25000"/>
              <a:t>t  </a:t>
            </a:r>
            <a:r>
              <a:rPr lang="en-US" altLang="en-US"/>
              <a:t>= -----------------------------    X   Base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000"/>
              <a:t>                    n                                                                    </a:t>
            </a:r>
            <a:r>
              <a:rPr lang="en-US" altLang="en-US"/>
              <a:t>Value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 </a:t>
            </a:r>
            <a:r>
              <a:rPr lang="en-US" altLang="en-US">
                <a:sym typeface="Symbol" pitchFamily="18" charset="2"/>
              </a:rPr>
              <a:t>  </a:t>
            </a:r>
            <a:r>
              <a:rPr lang="en-US" altLang="en-US" baseline="-25000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P</a:t>
            </a:r>
            <a:r>
              <a:rPr lang="en-US" altLang="en-US" baseline="-25000">
                <a:sym typeface="Symbol" pitchFamily="18" charset="2"/>
              </a:rPr>
              <a:t>i,b </a:t>
            </a:r>
            <a:r>
              <a:rPr lang="en-US" altLang="en-US">
                <a:sym typeface="Symbol" pitchFamily="18" charset="2"/>
              </a:rPr>
              <a:t>) X (#Out shrs</a:t>
            </a:r>
            <a:r>
              <a:rPr lang="en-US" altLang="en-US" baseline="-25000">
                <a:sym typeface="Symbol" pitchFamily="18" charset="2"/>
              </a:rPr>
              <a:t>i,b </a:t>
            </a:r>
            <a:r>
              <a:rPr lang="en-US" altLang="en-US">
                <a:sym typeface="Symbol" pitchFamily="18" charset="2"/>
              </a:rPr>
              <a:t>)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</a:t>
            </a:r>
            <a:r>
              <a:rPr lang="en-US" altLang="en-US" sz="2000"/>
              <a:t>i = 1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858B4-5619-4C9D-9E6B-E40E294E60F6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Index Value </a:t>
            </a:r>
            <a:r>
              <a:rPr lang="en-US" baseline="-25000">
                <a:solidFill>
                  <a:schemeClr val="tx2">
                    <a:satMod val="130000"/>
                  </a:schemeClr>
                </a:solidFill>
              </a:rPr>
              <a:t>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 indexes days</a:t>
            </a:r>
          </a:p>
          <a:p>
            <a:pPr eaLnBrk="1" hangingPunct="1"/>
            <a:r>
              <a:rPr lang="en-US" altLang="en-US" dirty="0"/>
              <a:t>b is the base day</a:t>
            </a:r>
          </a:p>
          <a:p>
            <a:pPr eaLnBrk="1" hangingPunct="1"/>
            <a:r>
              <a:rPr lang="en-US" altLang="en-US" dirty="0"/>
              <a:t>i indexes stocks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Base day value needs to be arbitrarily set by the firm starting the index.  10 or 100 is common.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05FE1-4862-4ACC-9A20-3BD6CD928D7E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Back to Example: Case 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 Price      Price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Shares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A        $100       $110 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B        $  10       $  10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Again, note that each stock has the same market value on day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7CD90-B1BF-496F-B764-FB92E80A534C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Value Example – Day 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1 </a:t>
            </a:r>
            <a:r>
              <a:rPr lang="en-US" altLang="en-US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= 100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74854-88F3-45B6-A577-3998F2ABFA57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Value Example – Day 2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 </a:t>
            </a:r>
            <a:r>
              <a:rPr lang="en-US" altLang="en-US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(110)(100,000) + (10)(1,000,000)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= 105  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CB457-2695-4F87-A9B8-ED3DA8C5D7D5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Market Value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=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(105 - 100)/100 = 5.0%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NOTE:  a10% increase in Stock A caused a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5% increase in the index.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CF4AC-E240-42D4-A582-9BD5D5F8A249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What if Instead…Case 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Price      Price</a:t>
            </a:r>
            <a:r>
              <a:rPr lang="en-US" altLang="en-US"/>
              <a:t>        </a:t>
            </a:r>
            <a:r>
              <a:rPr lang="en-US" altLang="en-US" b="1"/>
              <a:t>Shares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Outstanding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A         $100       $100 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B         $  10       $  11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Instead of stock A going up by 10%, stock B does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EF812-1CE2-4D99-8073-3BEA9A870F95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 (cont)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 </a:t>
            </a:r>
            <a:r>
              <a:rPr lang="en-US" altLang="en-US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(11)(1,000,000)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= 105  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1EF6F-F9A6-4FB4-99BF-39781FD1635B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What if a stock splits?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  Price          Price</a:t>
            </a:r>
            <a:r>
              <a:rPr lang="en-US" altLang="en-US"/>
              <a:t>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    Day 2     Shrs Out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A           $100         $  55           200,000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B           $  10         $  10 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Stock A  goes up to $110 and then has a 2-for-1 split at the close of Day 2 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228C7-85F5-4EB9-9E71-13CC2BD9C90D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356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	   Price Weighting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Start by calculating the average price (arithmetic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mean) of the stocks in the index at time t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 b="1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1800"/>
              <a:t>                                        N</a:t>
            </a: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 Index value</a:t>
            </a:r>
            <a:r>
              <a:rPr lang="en-US" altLang="en-US" sz="2800" baseline="-25000"/>
              <a:t>t</a:t>
            </a:r>
            <a:r>
              <a:rPr lang="en-US" altLang="en-US" sz="2800"/>
              <a:t> = </a:t>
            </a:r>
            <a:r>
              <a:rPr lang="en-US" altLang="en-US" sz="2800">
                <a:sym typeface="Symbol" pitchFamily="18" charset="2"/>
              </a:rPr>
              <a:t>  P</a:t>
            </a:r>
            <a:r>
              <a:rPr lang="en-US" altLang="en-US" sz="2800" baseline="-25000">
                <a:sym typeface="Symbol" pitchFamily="18" charset="2"/>
              </a:rPr>
              <a:t>i,t   </a:t>
            </a:r>
            <a:r>
              <a:rPr lang="en-US" altLang="en-US" sz="2800">
                <a:sym typeface="Symbol" pitchFamily="18" charset="2"/>
              </a:rPr>
              <a:t>divided by N</a:t>
            </a: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                      </a:t>
            </a:r>
            <a:r>
              <a:rPr lang="en-US" altLang="en-US" sz="1800"/>
              <a:t>i = 1</a:t>
            </a: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</a:t>
            </a:r>
            <a:r>
              <a:rPr lang="en-US" altLang="en-US" sz="2000"/>
              <a:t>where the stocks in the index at time t go from 1 – N </a:t>
            </a:r>
            <a:endParaRPr lang="en-US" alt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CC05A-0D05-484E-9361-0543042DF515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Market Value Example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 </a:t>
            </a:r>
            <a:r>
              <a:rPr lang="en-US" altLang="en-US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(55)(200,000) + (10)(1,000,000)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= 105  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086BF-6C3F-4DAA-93F6-16FE3FDB3F0B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Market Value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=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(105 - 100)/100 = 5.0%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Since stocks A and B have the same market value, they receive the same weight in the index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What indexes use this weighting system?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50663-ED90-4B4B-82CC-396BEBC54379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idx="1"/>
          </p:nvPr>
        </p:nvSpPr>
        <p:spPr>
          <a:xfrm>
            <a:off x="1435100" y="1219200"/>
            <a:ext cx="7499350" cy="50292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endParaRPr lang="en-US" altLang="en-US" sz="2800" dirty="0">
              <a:hlinkClick r:id="rId2"/>
            </a:endParaRP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hlinkClick r:id="rId3"/>
              </a:rPr>
              <a:t>https://www.slickcharts.com/sp500</a:t>
            </a:r>
            <a:endParaRPr lang="en-US" altLang="en-US" sz="2800" dirty="0"/>
          </a:p>
          <a:p>
            <a:pPr eaLnBrk="1" hangingPunct="1">
              <a:buFont typeface="Monotype Sorts" pitchFamily="2" charset="2"/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dirty="0"/>
              <a:t>Most famous market-value weighed index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dirty="0"/>
              <a:t>Technically a float-weighted index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How many stocks are in the index?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1616C-25AE-4850-BFDD-AC8E9557381E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1928 was S&amp;P 90.  In 1957 it became S&amp;P 500.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Is used by 97% of U.S. money managers and pension plan sponsors as a proxy for the U.S. stock market.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0256C-2DFB-4C3F-B488-DDC31B92FC06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Stocks are selected to include leading companies in leading industries in the U.S.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U.S. firms only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Changes are made every few weeks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 Standard and Poors (a division of McGraw-Hill) decides which companies to include in the index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04D0E-5708-4C85-BC9D-3B4764383278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Other MV Weighted Indexes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295400"/>
            <a:ext cx="7499350" cy="4800600"/>
          </a:xfrm>
        </p:spPr>
        <p:txBody>
          <a:bodyPr/>
          <a:lstStyle/>
          <a:p>
            <a:pPr eaLnBrk="1" hangingPunct="1"/>
            <a:r>
              <a:rPr lang="en-US" altLang="en-US" b="1"/>
              <a:t>NYSE Composite</a:t>
            </a:r>
            <a:r>
              <a:rPr lang="en-US" altLang="en-US"/>
              <a:t>:  All NYSE stocks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</a:t>
            </a:r>
          </a:p>
          <a:p>
            <a:pPr eaLnBrk="1" hangingPunct="1"/>
            <a:r>
              <a:rPr lang="en-US" altLang="en-US" b="1"/>
              <a:t>NASDAQ Composite</a:t>
            </a:r>
            <a:r>
              <a:rPr lang="en-US" altLang="en-US"/>
              <a:t>: All stocks listed on NASDAQ (Roughly 3,000 stocks) 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/>
            <a:r>
              <a:rPr lang="en-US" altLang="en-US" b="1"/>
              <a:t>Wilshire 5000:</a:t>
            </a:r>
            <a:r>
              <a:rPr lang="en-US" altLang="en-US"/>
              <a:t> All stocks traded in the United States</a:t>
            </a:r>
            <a:endParaRPr lang="en-US" alt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33943-09A2-4B87-9130-C0768689755D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Other MV Weighted Indexes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447800"/>
            <a:ext cx="7639050" cy="5105400"/>
          </a:xfrm>
        </p:spPr>
        <p:txBody>
          <a:bodyPr/>
          <a:lstStyle/>
          <a:p>
            <a:pPr marL="8255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Wilshire 4500:  Wilshire 5000 stocks with the S&amp;P 500 stocks removed.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S&amp;P 400: A mid-cap index</a:t>
            </a:r>
          </a:p>
          <a:p>
            <a:pPr lvl="1" eaLnBrk="1" hangingPunct="1"/>
            <a:r>
              <a:rPr lang="en-US" altLang="en-US" dirty="0"/>
              <a:t>Market cap between $2billion and $10billion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S&amp;P 600: A small-cap index</a:t>
            </a:r>
          </a:p>
          <a:p>
            <a:pPr lvl="1" eaLnBrk="1" hangingPunct="1"/>
            <a:r>
              <a:rPr lang="en-US" altLang="en-US" dirty="0"/>
              <a:t>Market cap between $300 million and $2billion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CBB13-59F5-4A61-B172-A695C20F1B8B}" type="slidenum">
              <a:rPr lang="en-US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Other MV Weighted  Indexes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en-US" altLang="en-US" sz="3600" b="1" dirty="0"/>
              <a:t>Russell Indexes</a:t>
            </a:r>
            <a:endParaRPr lang="en-US" altLang="en-US" sz="2800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hlinkClick r:id="rId2"/>
              </a:rPr>
              <a:t>https://www.ftserussell.com/products/indices/russell-us</a:t>
            </a:r>
            <a:r>
              <a:rPr lang="en-US" altLang="en-US" sz="2800" dirty="0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/>
              <a:t>Russell 3000</a:t>
            </a:r>
            <a:r>
              <a:rPr lang="en-US" altLang="en-US" sz="2800" dirty="0"/>
              <a:t>: 3000 largest U.S. firms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 b="1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/>
              <a:t>Russell 2000</a:t>
            </a:r>
            <a:r>
              <a:rPr lang="en-US" altLang="en-US" sz="2800" dirty="0"/>
              <a:t>: 2000 smallest of Russell 3000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/>
              <a:t>      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/>
              <a:t>Russell 1000</a:t>
            </a:r>
            <a:r>
              <a:rPr lang="en-US" altLang="en-US" sz="2800" dirty="0"/>
              <a:t>: 1000 largest of Russell 3000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F5EA-19DF-4AA8-AC62-2457380EA9CC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International Indexes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 dirty="0"/>
              <a:t>International Equity Indexes</a:t>
            </a:r>
            <a:r>
              <a:rPr lang="en-US" altLang="en-US" dirty="0"/>
              <a:t>:</a:t>
            </a:r>
          </a:p>
          <a:p>
            <a:pPr eaLnBrk="1" hangingPunct="1"/>
            <a:r>
              <a:rPr lang="en-US" altLang="en-US" dirty="0"/>
              <a:t>MSCI World Index: </a:t>
            </a:r>
          </a:p>
          <a:p>
            <a:pPr lvl="1" eaLnBrk="1" hangingPunct="1"/>
            <a:r>
              <a:rPr lang="en-US" altLang="en-US" dirty="0"/>
              <a:t>1500 stocks from 23 countries</a:t>
            </a:r>
          </a:p>
          <a:p>
            <a:pPr lvl="1" eaLnBrk="1" hangingPunct="1"/>
            <a:r>
              <a:rPr lang="en-US" altLang="en-US" dirty="0"/>
              <a:t>Market-value weighted</a:t>
            </a:r>
          </a:p>
          <a:p>
            <a:pPr lvl="1" eaLnBrk="1" hangingPunct="1"/>
            <a:r>
              <a:rPr lang="en-US" altLang="en-US" dirty="0"/>
              <a:t>Does not include emerging markets</a:t>
            </a:r>
          </a:p>
          <a:p>
            <a:pPr eaLnBrk="1" hangingPunct="1"/>
            <a:r>
              <a:rPr lang="en-US" altLang="en-US" dirty="0"/>
              <a:t>Global Dow: 150 stocks; both developed and emerging countries (includes all Dow Industrial, Transp., and Utility stocks); equally-weighted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7A6E6-F88F-4A57-80B5-31E3FA9C4CC9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Equally-weighted Indexes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Each stock receives the same weight.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Indexes done either with arithmetic or geometric averages of % changes in stock prices.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9A012-A18D-44BD-A5E8-86DDCEED4D33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Price Weighting:  An 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            </a:t>
            </a:r>
            <a:r>
              <a:rPr lang="en-US" altLang="en-US" b="1"/>
              <a:t>Price      Price</a:t>
            </a:r>
            <a:r>
              <a:rPr lang="en-US" altLang="en-US"/>
              <a:t>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 Shrs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A          $100       $110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B          $  10       $  10       1,000,000   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Note that the market cap of each stock is $10 million on Day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0184D-18B8-4F07-B540-326E1D2C273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Back to Example: Case 1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7152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 Price      Price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Shares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A         $100       $110 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B         $  10       $  10        1,000,000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E23FD-A142-4017-B56E-1D861DD95E69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Stock A increased 10% in price and Stock B had a price change of 0%.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Assume a starting index value of 100 on day 1, so Index Value</a:t>
            </a:r>
            <a:r>
              <a:rPr lang="en-US" altLang="en-US" baseline="-25000"/>
              <a:t>1</a:t>
            </a:r>
            <a:r>
              <a:rPr lang="en-US" altLang="en-US"/>
              <a:t> = 100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4836B-CC8D-41B4-A5EF-4F95228EF5A4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Using Arithmetic Mean</a:t>
            </a:r>
            <a:r>
              <a:rPr lang="en-US" altLang="en-US"/>
              <a:t>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Average % Change = (10+0)/2 = 5%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Since the stocks in the index went up by an average of 5%, the index must go up by 5%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100 X 1.05 = 105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Used in academic studies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6C850-CFA8-41D7-8AA9-39B62458E243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49530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 dirty="0"/>
              <a:t>Using Geometric Mean</a:t>
            </a:r>
            <a:r>
              <a:rPr lang="en-US" altLang="en-US" dirty="0"/>
              <a:t>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Average % Change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       [(1.10)(1.0)]</a:t>
            </a:r>
            <a:r>
              <a:rPr lang="en-US" altLang="en-US" baseline="30000" dirty="0"/>
              <a:t>1/2 </a:t>
            </a:r>
            <a:r>
              <a:rPr lang="en-US" altLang="en-US" dirty="0"/>
              <a:t> - 1 = 4.88%</a:t>
            </a:r>
            <a:endParaRPr lang="en-US" altLang="en-US" baseline="30000" dirty="0"/>
          </a:p>
          <a:p>
            <a:pPr eaLnBrk="1" hangingPunct="1">
              <a:buFont typeface="Monotype Sorts" pitchFamily="2" charset="2"/>
              <a:buNone/>
            </a:pPr>
            <a:endParaRPr lang="en-US" alt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Index Value</a:t>
            </a:r>
            <a:r>
              <a:rPr lang="en-US" altLang="en-US" baseline="-25000" dirty="0"/>
              <a:t>2</a:t>
            </a:r>
            <a:r>
              <a:rPr lang="en-US" altLang="en-US" dirty="0"/>
              <a:t> = 100 X 1.0488 = 104.88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/>
              <a:t>Used by Value Line</a:t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https://research.valueline.com/research#list=products&amp;sec=list</a:t>
            </a:r>
            <a:r>
              <a:rPr lang="en-US" alt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16075-F128-4D1B-9A75-EAC0CA3720DA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Index Fund Formation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Price Weighted:</a:t>
            </a:r>
            <a:r>
              <a:rPr lang="en-US" altLang="en-US" dirty="0"/>
              <a:t> Equal number of shares of each stock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Market Value Weighted</a:t>
            </a:r>
            <a:r>
              <a:rPr lang="en-US" altLang="en-US" dirty="0"/>
              <a:t>: Invest in proportion to market capitalization.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Equally-weighted</a:t>
            </a:r>
            <a:r>
              <a:rPr lang="en-US" altLang="en-US" dirty="0"/>
              <a:t>: Equal dollar amount in each stock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1EA29-B259-44C7-A03F-969A16844CD6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Skewness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000000"/>
                </a:solidFill>
                <a:cs typeface="Times New Roman" pitchFamily="18" charset="0"/>
              </a:rPr>
              <a:t>Suppose there are only 4 stocks in our index: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000000"/>
                </a:solidFill>
                <a:cs typeface="Times New Roman" pitchFamily="18" charset="0"/>
              </a:rPr>
              <a:t>W,  X,  Y &amp; Z</a:t>
            </a:r>
            <a:endParaRPr lang="en-US" altLang="en-US" sz="2800" dirty="0">
              <a:cs typeface="Times New Roman" pitchFamily="18" charset="0"/>
            </a:endParaRP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 has a 300% return   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has a 25% return  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 has a 5% return  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 has a  - 20% return</a:t>
            </a:r>
            <a:endParaRPr lang="en-US" alt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endParaRPr lang="en-US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F2854-1310-494D-853C-8A2EEF5AFFE5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</a:t>
            </a:r>
            <a:r>
              <a:rPr lang="en-US" b="1" dirty="0" err="1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Skewness</a:t>
            </a:r>
            <a:endParaRPr lang="en-US" b="1" dirty="0">
              <a:solidFill>
                <a:schemeClr val="tx2">
                  <a:satMod val="130000"/>
                </a:schemeClr>
              </a:solidFill>
              <a:cs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458200" cy="48768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cs typeface="Times New Roman" pitchFamily="18" charset="0"/>
              </a:rPr>
              <a:t>What if we have an equally-weighted index?</a:t>
            </a:r>
          </a:p>
          <a:p>
            <a:pPr eaLnBrk="1" hangingPunct="1"/>
            <a:endParaRPr lang="en-US" altLang="en-US" sz="2800" dirty="0">
              <a:cs typeface="Times New Roman" pitchFamily="18" charset="0"/>
            </a:endParaRP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Index Return: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 .25(300%) + .25(25%) + .25(5%) + .25(-20%) = 77.5%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The “typical” stock in your index was not up 77.5%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The outstanding performance of W drove the results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>
                <a:cs typeface="Times New Roman" pitchFamily="18" charset="0"/>
              </a:rPr>
              <a:t> 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352DF-01F3-4CD9-8C0E-6C5B1793EF10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Skewness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529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Many indexes have skewed returns</a:t>
            </a:r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Often get a narrow market. 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Strong returns for an index may be primarily due to one or two industries</a:t>
            </a:r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8222F-0AC3-4075-AC6E-8777964CC99B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</a:t>
            </a:r>
            <a:r>
              <a:rPr lang="en-US" b="1" dirty="0" err="1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Skewness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6323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For any price-weighted or value-weighted index, as a stock’s price goes up (relative to other stocks) it receives a higher weighting in the index.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means that if there is a “bubble” in one sector, the index will tilt more heavily toward the stocks in that sector.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those who invest in the index, it means placing a greater weight on those stocks which have gone up in price the most.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that good or bad???</a:t>
            </a:r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85415-99EA-43BE-8AE8-9B3862BF5C97}" type="slidenum">
              <a:rPr lang="en-US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Price Weighting:  An 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1</a:t>
            </a:r>
            <a:r>
              <a:rPr lang="en-US" altLang="en-US"/>
              <a:t> = (100 + 10)/2 = 55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(110 + 10)/2 = 60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Index = (60 - 55)/55 = 9.1%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 10% increase in the price of stock A caused a 9.1% increase in the index.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348DF-E282-4DC0-B464-F222DE00A4B1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What if Instead...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80200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                Price     Price</a:t>
            </a: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/>
              <a:t>Stock      Day 1     Day 2    Shares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A        $100       $100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   B        $  10       $  11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D4B0-B3F7-451C-AEA2-32CD8A11AAB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Example 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1</a:t>
            </a:r>
            <a:r>
              <a:rPr lang="en-US" altLang="en-US"/>
              <a:t> = (100 + 10)/2 = 55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Index Value</a:t>
            </a:r>
            <a:r>
              <a:rPr lang="en-US" altLang="en-US" baseline="-25000"/>
              <a:t>2</a:t>
            </a:r>
            <a:r>
              <a:rPr lang="en-US" altLang="en-US"/>
              <a:t> = (100 + 11)/2 = 55.5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% Change in Index = (55.5 - 55)/55 = .91%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/>
              <a:t>A 10% increase in the price of stock B caused a 0.91% increase in the index.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69459-B840-46B8-A572-D0D104537FC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		Price Weighting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Stock A’s Price is 10 times higher so it gets a 10 times larger weighting.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But both companies are the same size.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Stock prices can be altered by changing shares outstanding through splits and repurchases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03EA-24BD-4C54-82D5-A028EAE2464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Price Weighting:  Another Example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b="1"/>
              <a:t>                Price          Price</a:t>
            </a:r>
            <a:r>
              <a:rPr lang="en-US" altLang="en-US" sz="2800"/>
              <a:t>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/>
              <a:t>Stock      Day 1         Day 2        Shares Out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A           $100         $  55              200,000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   B          $  10          $  10     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/>
              <a:t>Price of Stock A goes up to $110 on day 2, and at the close of trading, it has a 2-for-1 stock split, cutting the price in half while doubling the shares outstanding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D4942-8D25-44DC-BB4D-7F0259ACBE3B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2369</TotalTime>
  <Words>2242</Words>
  <Application>Microsoft Office PowerPoint</Application>
  <PresentationFormat>On-screen Show (4:3)</PresentationFormat>
  <Paragraphs>378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Calibri</vt:lpstr>
      <vt:lpstr>Gill Sans MT</vt:lpstr>
      <vt:lpstr>Monotype Sorts</vt:lpstr>
      <vt:lpstr>Symbol</vt:lpstr>
      <vt:lpstr>Times New Roman</vt:lpstr>
      <vt:lpstr>Verdana</vt:lpstr>
      <vt:lpstr>Wingdings 2</vt:lpstr>
      <vt:lpstr>Solstice</vt:lpstr>
      <vt:lpstr>Stock Market Indexes</vt:lpstr>
      <vt:lpstr>What We Need to Know to Understand an Index</vt:lpstr>
      <vt:lpstr>     Price Weighting</vt:lpstr>
      <vt:lpstr>Price Weighting:  An Example</vt:lpstr>
      <vt:lpstr>Price Weighting:  An Example</vt:lpstr>
      <vt:lpstr> What if Instead...</vt:lpstr>
      <vt:lpstr>Example (cont.)</vt:lpstr>
      <vt:lpstr>   Price Weighting </vt:lpstr>
      <vt:lpstr>Price Weighting:  Another Example</vt:lpstr>
      <vt:lpstr>    Price Weighting Index</vt:lpstr>
      <vt:lpstr>The Solution:  Adjust the Divisor</vt:lpstr>
      <vt:lpstr> The  Adjusted Divisor</vt:lpstr>
      <vt:lpstr>Price Weighting</vt:lpstr>
      <vt:lpstr>  DJIA: History</vt:lpstr>
      <vt:lpstr> DJIA: Composition</vt:lpstr>
      <vt:lpstr> DJIA: Composition</vt:lpstr>
      <vt:lpstr> DJIA: Composition</vt:lpstr>
      <vt:lpstr>    Other Dow Jones   Price Weighted Indexes</vt:lpstr>
      <vt:lpstr>      DJIA: Index Value</vt:lpstr>
      <vt:lpstr>Market Cap Weighted Indexes</vt:lpstr>
      <vt:lpstr>Index Value t</vt:lpstr>
      <vt:lpstr>Index Value t</vt:lpstr>
      <vt:lpstr>Back to Example: Case 1</vt:lpstr>
      <vt:lpstr>Market Value Example – Day 1</vt:lpstr>
      <vt:lpstr>Market Value Example – Day 2</vt:lpstr>
      <vt:lpstr>Market Value Example</vt:lpstr>
      <vt:lpstr>What if Instead…Case 2</vt:lpstr>
      <vt:lpstr>Example (cont)</vt:lpstr>
      <vt:lpstr>What if a stock splits?</vt:lpstr>
      <vt:lpstr>Market Value Example </vt:lpstr>
      <vt:lpstr>Market Value Example</vt:lpstr>
      <vt:lpstr>S&amp;P 500</vt:lpstr>
      <vt:lpstr>S&amp;P 500</vt:lpstr>
      <vt:lpstr>S&amp;P 500</vt:lpstr>
      <vt:lpstr>Other MV Weighted Indexes</vt:lpstr>
      <vt:lpstr>Other MV Weighted Indexes</vt:lpstr>
      <vt:lpstr>Other MV Weighted  Indexes</vt:lpstr>
      <vt:lpstr>International Indexes</vt:lpstr>
      <vt:lpstr>Equally-weighted Indexes</vt:lpstr>
      <vt:lpstr>Back to Example: Case 1 </vt:lpstr>
      <vt:lpstr>Example</vt:lpstr>
      <vt:lpstr>Example</vt:lpstr>
      <vt:lpstr>Example</vt:lpstr>
      <vt:lpstr>Index Fund Formation </vt:lpstr>
      <vt:lpstr>Implications of Skewness </vt:lpstr>
      <vt:lpstr>Implications of Skewness</vt:lpstr>
      <vt:lpstr>Implications of Skewness</vt:lpstr>
      <vt:lpstr>Implications of Skewness</vt:lpstr>
    </vt:vector>
  </TitlesOfParts>
  <Company>B***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Frequently Asked Question:</dc:title>
  <dc:creator>Valued Sony Customer</dc:creator>
  <cp:lastModifiedBy>Reese, William A</cp:lastModifiedBy>
  <cp:revision>103</cp:revision>
  <dcterms:created xsi:type="dcterms:W3CDTF">1999-09-21T02:21:42Z</dcterms:created>
  <dcterms:modified xsi:type="dcterms:W3CDTF">2025-03-05T01:59:28Z</dcterms:modified>
</cp:coreProperties>
</file>